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</p:sldIdLst>
  <p:sldSz cx="18288000" cy="10287000"/>
  <p:notesSz cx="6858000" cy="9144000"/>
  <p:embeddedFontLst>
    <p:embeddedFont>
      <p:font typeface="Tenor Sans" charset="1" panose="02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Big Shoulders Display" charset="1" panose="00000000000000000000"/>
      <p:regular r:id="rId11"/>
    </p:embeddedFont>
    <p:embeddedFont>
      <p:font typeface="Big Shoulders Display Bold" charset="1" panose="00000000000000000000"/>
      <p:regular r:id="rId12"/>
    </p:embeddedFont>
    <p:embeddedFont>
      <p:font typeface="Josefin Sans Regular" charset="1" panose="00000500000000000000"/>
      <p:regular r:id="rId13"/>
    </p:embeddedFont>
    <p:embeddedFont>
      <p:font typeface="Josefin Sans Regular Bold" charset="1" panose="00000700000000000000"/>
      <p:regular r:id="rId14"/>
    </p:embeddedFont>
    <p:embeddedFont>
      <p:font typeface="Josefin Sans Regular Italics" charset="1" panose="00000500000000000000"/>
      <p:regular r:id="rId15"/>
    </p:embeddedFont>
    <p:embeddedFont>
      <p:font typeface="Josefin Sans Regular Bold Italics" charset="1" panose="000007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28" Target="slides/slide12.xml" Type="http://schemas.openxmlformats.org/officeDocument/2006/relationships/slide"/><Relationship Id="rId29" Target="slides/slide13.xml" Type="http://schemas.openxmlformats.org/officeDocument/2006/relationships/slide"/><Relationship Id="rId3" Target="viewProps.xml" Type="http://schemas.openxmlformats.org/officeDocument/2006/relationships/viewProps"/><Relationship Id="rId30" Target="slides/slide14.xml" Type="http://schemas.openxmlformats.org/officeDocument/2006/relationships/slide"/><Relationship Id="rId31" Target="slides/slide15.xml" Type="http://schemas.openxmlformats.org/officeDocument/2006/relationships/slide"/><Relationship Id="rId32" Target="slides/slide16.xml" Type="http://schemas.openxmlformats.org/officeDocument/2006/relationships/slide"/><Relationship Id="rId33" Target="slides/slide17.xml" Type="http://schemas.openxmlformats.org/officeDocument/2006/relationships/slide"/><Relationship Id="rId34" Target="slides/slide1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22785" y="2746418"/>
            <a:ext cx="8636175" cy="4794165"/>
            <a:chOff x="0" y="0"/>
            <a:chExt cx="11514900" cy="639222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143802"/>
              <a:ext cx="11514900" cy="4260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2000"/>
                </a:lnSpc>
                <a:spcBef>
                  <a:spcPct val="0"/>
                </a:spcBef>
              </a:pPr>
              <a:r>
                <a:rPr lang="en-US" sz="12000" u="none">
                  <a:solidFill>
                    <a:srgbClr val="FCFAF4"/>
                  </a:solidFill>
                  <a:latin typeface="Tenor Sans"/>
                </a:rPr>
                <a:t>PROJETO </a:t>
              </a:r>
            </a:p>
            <a:p>
              <a:pPr algn="ctr" marL="0" indent="0" lvl="0">
                <a:lnSpc>
                  <a:spcPts val="12000"/>
                </a:lnSpc>
                <a:spcBef>
                  <a:spcPct val="0"/>
                </a:spcBef>
              </a:pPr>
              <a:r>
                <a:rPr lang="en-US" sz="12000" u="none">
                  <a:solidFill>
                    <a:srgbClr val="FCFAF4"/>
                  </a:solidFill>
                  <a:latin typeface="Tenor Sans"/>
                </a:rPr>
                <a:t>FLORES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853658" y="-57150"/>
              <a:ext cx="9807585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320">
                  <a:solidFill>
                    <a:srgbClr val="8C52FF"/>
                  </a:solidFill>
                  <a:latin typeface="Josefin Sans Regular"/>
                </a:rPr>
                <a:t>INF2BM</a:t>
              </a:r>
              <a:r>
                <a:rPr lang="en-US" sz="3200" spc="320">
                  <a:solidFill>
                    <a:srgbClr val="8C52FF"/>
                  </a:solidFill>
                  <a:latin typeface="Josefin Sans Regular"/>
                </a:rPr>
                <a:t>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515482" y="5769496"/>
              <a:ext cx="848393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8C52FF"/>
                  </a:solidFill>
                  <a:latin typeface="Josefin Sans Regular"/>
                </a:rPr>
                <a:t>Sua História Através das Flores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648031" y="-187890"/>
            <a:ext cx="9154296" cy="113717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94574" y="9646515"/>
            <a:ext cx="18100529" cy="365760"/>
            <a:chOff x="0" y="0"/>
            <a:chExt cx="24134039" cy="48768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F62A3C"/>
                  </a:solidFill>
                  <a:latin typeface="Josefin Sans Regular"/>
                </a:rPr>
                <a:t>INF2BM | 2022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5400000">
              <a:off x="16229913" y="-7650760"/>
              <a:ext cx="40381" cy="15767870"/>
            </a:xfrm>
            <a:prstGeom prst="rect">
              <a:avLst/>
            </a:prstGeom>
            <a:solidFill>
              <a:srgbClr val="8C52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98960" y="546945"/>
            <a:ext cx="6055763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F62A3C"/>
                </a:solidFill>
                <a:latin typeface="Tenor Sans Bold"/>
              </a:rPr>
              <a:t>Tipos de flores</a:t>
            </a:r>
            <a:r>
              <a:rPr lang="en-US" sz="7200">
                <a:solidFill>
                  <a:srgbClr val="F62A3C"/>
                </a:solidFill>
                <a:latin typeface="Tenor Sans Bold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8960" y="2463375"/>
            <a:ext cx="7235553" cy="206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78"/>
              </a:lnSpc>
            </a:pPr>
            <a:r>
              <a:rPr lang="en-US" sz="2678">
                <a:solidFill>
                  <a:srgbClr val="FCFAF4"/>
                </a:solidFill>
                <a:latin typeface="Tenor Sans Italics"/>
              </a:rPr>
              <a:t>AS FLORES APRESENTAM DIFERENTES CLASSIFICAÇÕES, QUE PODE SER QUANTO AO SEXO OU QUANTO AO NÚMERO DE FLORES. </a:t>
            </a:r>
          </a:p>
          <a:p>
            <a:pPr>
              <a:lnSpc>
                <a:spcPts val="2678"/>
              </a:lnSpc>
            </a:pPr>
            <a:r>
              <a:rPr lang="en-US" sz="2678">
                <a:solidFill>
                  <a:srgbClr val="FCFAF4"/>
                </a:solidFill>
                <a:latin typeface="Tenor Sans Italics"/>
              </a:rPr>
              <a:t>Classificação quanto ao sexo </a:t>
            </a:r>
          </a:p>
          <a:p>
            <a:pPr>
              <a:lnSpc>
                <a:spcPts val="2678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8791575" y="852488"/>
            <a:ext cx="352425" cy="35242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2A3C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567374" y="571422"/>
            <a:ext cx="681776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62A3C"/>
                </a:solidFill>
                <a:latin typeface="Josefin Sans Regular Bold"/>
              </a:rPr>
              <a:t>HERMAFRODITAS OU MONOICAS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67374" y="1139616"/>
            <a:ext cx="7382736" cy="160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0"/>
              </a:lnSpc>
            </a:pPr>
            <a:r>
              <a:rPr lang="en-US" sz="2469">
                <a:solidFill>
                  <a:srgbClr val="FCFAF4"/>
                </a:solidFill>
                <a:latin typeface="Josefin Sans Regular"/>
              </a:rPr>
              <a:t>São as flores que apresentam os órgãos reprodutores masculino e feminino na mesma flor. A maioria das angiosperma </a:t>
            </a:r>
            <a:r>
              <a:rPr lang="en-US" sz="2469">
                <a:solidFill>
                  <a:srgbClr val="FCFAF4"/>
                </a:solidFill>
                <a:latin typeface="Josefin Sans Regular"/>
              </a:rPr>
              <a:t>são hermafroditas, como exemplo podemos citar a tulipa.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67374" y="2797667"/>
            <a:ext cx="681776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62A3C"/>
                </a:solidFill>
                <a:latin typeface="Josefin Sans Regular Bold"/>
              </a:rPr>
              <a:t>DIOICAS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67374" y="3292967"/>
            <a:ext cx="8088505" cy="126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2"/>
              </a:lnSpc>
            </a:pPr>
            <a:r>
              <a:rPr lang="en-US" sz="2586">
                <a:solidFill>
                  <a:srgbClr val="FCFAF4"/>
                </a:solidFill>
                <a:latin typeface="Josefin Sans Regular"/>
              </a:rPr>
              <a:t>São as flores que apresentam os órgãos reprodutores masculino ou feminino de formas separadas. Como exemplo podemos citar o mamoeiro.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791575" y="3765173"/>
            <a:ext cx="352425" cy="352425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2A3C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486900" y="5469734"/>
            <a:ext cx="681776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62A3C"/>
                </a:solidFill>
                <a:latin typeface="Josefin Sans Regular Bold"/>
              </a:rPr>
              <a:t>FLORES COMPLETAS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86900" y="6079334"/>
            <a:ext cx="8111766" cy="117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91"/>
              </a:lnSpc>
            </a:pPr>
            <a:r>
              <a:rPr lang="en-US" sz="2378">
                <a:solidFill>
                  <a:srgbClr val="FCFAF4"/>
                </a:solidFill>
                <a:latin typeface="Josefin Sans Regular"/>
              </a:rPr>
              <a:t> São as flores que apresentam todos os elementos florais: cálice, corola, androceu e gineceu. A rosa é um exemplo de flor completa.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791575" y="7966678"/>
            <a:ext cx="352425" cy="352425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2A3C"/>
            </a:solidFill>
          </p:spPr>
        </p:sp>
      </p:grpSp>
      <p:sp>
        <p:nvSpPr>
          <p:cNvPr name="AutoShape 19" id="19"/>
          <p:cNvSpPr/>
          <p:nvPr/>
        </p:nvSpPr>
        <p:spPr>
          <a:xfrm rot="0">
            <a:off x="8910148" y="866697"/>
            <a:ext cx="75956" cy="8179663"/>
          </a:xfrm>
          <a:prstGeom prst="rect">
            <a:avLst/>
          </a:prstGeom>
          <a:solidFill>
            <a:srgbClr val="F62A3C"/>
          </a:solidFill>
        </p:spPr>
      </p:sp>
      <p:sp>
        <p:nvSpPr>
          <p:cNvPr name="TextBox 20" id="20"/>
          <p:cNvSpPr txBox="true"/>
          <p:nvPr/>
        </p:nvSpPr>
        <p:spPr>
          <a:xfrm rot="0">
            <a:off x="9486900" y="7442803"/>
            <a:ext cx="681776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62A3C"/>
                </a:solidFill>
                <a:latin typeface="Josefin Sans Regular Bold"/>
              </a:rPr>
              <a:t>FLORES INCOMPLETAS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67374" y="7883731"/>
            <a:ext cx="7477464" cy="162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0"/>
              </a:lnSpc>
            </a:pPr>
            <a:r>
              <a:rPr lang="en-US" sz="2484">
                <a:solidFill>
                  <a:srgbClr val="FCFAF4"/>
                </a:solidFill>
                <a:latin typeface="Josefin Sans Regular"/>
              </a:rPr>
              <a:t>são as flores com a ausência de algum dos elementos florais. A begônia é um exemplo de flor incompleta, pois ela possui uma estame ou um pistilo, mas não ambos.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733935" y="6117434"/>
            <a:ext cx="352425" cy="352425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2A3C"/>
            </a:solidFill>
          </p:spPr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129507">
            <a:off x="-2600662" y="4325906"/>
            <a:ext cx="9672057" cy="10234981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9486900" y="4755359"/>
            <a:ext cx="743560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CFAF4"/>
                </a:solidFill>
                <a:latin typeface="Josefin Sans Regular"/>
              </a:rPr>
              <a:t>PRESENÇA DOS ELEMENTOS FLORAIS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06469" y="755096"/>
            <a:ext cx="8075063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8C52FF"/>
                </a:solidFill>
                <a:latin typeface="Tenor Sans Bold"/>
              </a:rPr>
              <a:t>Polinização das flores 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-6428949"/>
            <a:ext cx="15850332" cy="942374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88000"/>
          </a:blip>
          <a:srcRect l="0" t="0" r="0" b="0"/>
          <a:stretch>
            <a:fillRect/>
          </a:stretch>
        </p:blipFill>
        <p:spPr>
          <a:xfrm flipH="false" flipV="false" rot="0">
            <a:off x="3271222" y="2633426"/>
            <a:ext cx="11745557" cy="64102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94574" y="9646515"/>
            <a:ext cx="18100529" cy="365760"/>
            <a:chOff x="0" y="0"/>
            <a:chExt cx="24134039" cy="48768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F62A3C"/>
                  </a:solidFill>
                  <a:latin typeface="Josefin Sans Regular"/>
                </a:rPr>
                <a:t>INF2BM | 2022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5400000">
              <a:off x="16229913" y="-7650760"/>
              <a:ext cx="40381" cy="15767870"/>
            </a:xfrm>
            <a:prstGeom prst="rect">
              <a:avLst/>
            </a:prstGeom>
            <a:solidFill>
              <a:srgbClr val="F62A3C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98960" y="2592765"/>
            <a:ext cx="7235553" cy="308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78"/>
              </a:lnSpc>
            </a:pPr>
            <a:r>
              <a:rPr lang="en-US" sz="2678">
                <a:solidFill>
                  <a:srgbClr val="FCFAF4"/>
                </a:solidFill>
                <a:latin typeface="Tenor Sans Italics"/>
              </a:rPr>
              <a:t>A </a:t>
            </a:r>
            <a:r>
              <a:rPr lang="en-US" sz="2678">
                <a:solidFill>
                  <a:srgbClr val="FCFAF4"/>
                </a:solidFill>
                <a:latin typeface="Tenor Sans Italics"/>
              </a:rPr>
              <a:t>polinização</a:t>
            </a:r>
            <a:r>
              <a:rPr lang="en-US" sz="2678">
                <a:solidFill>
                  <a:srgbClr val="FCFAF4"/>
                </a:solidFill>
                <a:cs typeface="Tenor Sans Italics"/>
              </a:rPr>
              <a:t> é o ato de reprodução das plantas que consiste na transferência do pólen da parte masculina da flor para a parte feminina. </a:t>
            </a:r>
          </a:p>
          <a:p>
            <a:pPr>
              <a:lnSpc>
                <a:spcPts val="2678"/>
              </a:lnSpc>
            </a:pPr>
            <a:r>
              <a:rPr lang="en-US" sz="2678">
                <a:solidFill>
                  <a:srgbClr val="FCFAF4"/>
                </a:solidFill>
                <a:latin typeface="Tenor Sans Italics"/>
              </a:rPr>
              <a:t>A polinização pode ocorrer da seguinte forma: </a:t>
            </a:r>
          </a:p>
          <a:p>
            <a:pPr>
              <a:lnSpc>
                <a:spcPts val="2678"/>
              </a:lnSpc>
            </a:pPr>
            <a:r>
              <a:rPr lang="en-US" sz="2678">
                <a:solidFill>
                  <a:srgbClr val="FCFAF4"/>
                </a:solidFill>
                <a:latin typeface="Tenor Sans Italics"/>
              </a:rPr>
              <a:t> </a:t>
            </a:r>
          </a:p>
          <a:p>
            <a:pPr>
              <a:lnSpc>
                <a:spcPts val="2678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8791575" y="852488"/>
            <a:ext cx="352425" cy="35242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2A3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791575" y="3765173"/>
            <a:ext cx="352425" cy="35242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2A3C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8954435" y="866697"/>
            <a:ext cx="31670" cy="6474623"/>
          </a:xfrm>
          <a:prstGeom prst="rect">
            <a:avLst/>
          </a:prstGeom>
          <a:solidFill>
            <a:srgbClr val="F62A3C"/>
          </a:solidFill>
        </p:spPr>
      </p:sp>
      <p:grpSp>
        <p:nvGrpSpPr>
          <p:cNvPr name="Group 11" id="11"/>
          <p:cNvGrpSpPr/>
          <p:nvPr/>
        </p:nvGrpSpPr>
        <p:grpSpPr>
          <a:xfrm rot="0">
            <a:off x="8809892" y="6988895"/>
            <a:ext cx="352425" cy="352425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2A3C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alphaModFix amt="32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956529"/>
            <a:ext cx="4937349" cy="5330471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98960" y="546945"/>
            <a:ext cx="6055763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F62A3C"/>
                </a:solidFill>
                <a:latin typeface="Tenor Sans"/>
              </a:rPr>
              <a:t>Tipos de polinização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67374" y="571422"/>
            <a:ext cx="681776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62A3C"/>
                </a:solidFill>
                <a:latin typeface="Josefin Sans Regular Bold"/>
              </a:rPr>
              <a:t>POLINIZAÇÃO DIRETA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67374" y="1130091"/>
            <a:ext cx="7034840" cy="131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4"/>
              </a:lnSpc>
            </a:pPr>
            <a:r>
              <a:rPr lang="en-US" sz="4088">
                <a:solidFill>
                  <a:srgbClr val="FCFAF4"/>
                </a:solidFill>
                <a:latin typeface="Josefin Sans Regular"/>
              </a:rPr>
              <a:t>Quando acontece na mesma flor, é a autopolinização.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67374" y="2797667"/>
            <a:ext cx="681776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62A3C"/>
                </a:solidFill>
                <a:latin typeface="Josefin Sans Regular Bold"/>
              </a:rPr>
              <a:t>POLINIZAÇÃO INDIRETA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67374" y="3283442"/>
            <a:ext cx="7034840" cy="2027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7"/>
              </a:lnSpc>
            </a:pPr>
            <a:r>
              <a:rPr lang="en-US" sz="4151">
                <a:solidFill>
                  <a:srgbClr val="FCFAF4"/>
                </a:solidFill>
                <a:latin typeface="Josefin Sans Regular"/>
              </a:rPr>
              <a:t>representa a polinização entre flores da mesma planta.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471311" y="5957133"/>
            <a:ext cx="7759414" cy="1839719"/>
            <a:chOff x="0" y="0"/>
            <a:chExt cx="10345885" cy="245295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9090351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62A3C"/>
                  </a:solidFill>
                  <a:latin typeface="Josefin Sans Regular Bold"/>
                </a:rPr>
                <a:t>POLINIZAÇÃO CRUZADA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717550"/>
              <a:ext cx="10345885" cy="1735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72"/>
                </a:lnSpc>
              </a:pPr>
              <a:r>
                <a:rPr lang="en-US" sz="3979">
                  <a:solidFill>
                    <a:srgbClr val="FCFAF4"/>
                  </a:solidFill>
                  <a:latin typeface="Josefin Sans Regular"/>
                </a:rPr>
                <a:t>é quando a polinização acontece entre flores de plantas diferentes. 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0836" y="4456888"/>
            <a:ext cx="7986327" cy="1782405"/>
            <a:chOff x="0" y="0"/>
            <a:chExt cx="10648436" cy="237654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97517" y="127000"/>
              <a:ext cx="10053403" cy="1329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7200">
                  <a:solidFill>
                    <a:srgbClr val="8C52FF"/>
                  </a:solidFill>
                  <a:latin typeface="Tenor Sans"/>
                </a:rPr>
                <a:t>Curiosidades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79217"/>
              <a:ext cx="10648436" cy="594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3200">
                  <a:solidFill>
                    <a:srgbClr val="8C52FF"/>
                  </a:solidFill>
                  <a:latin typeface="Tenor Sans Italics"/>
                </a:rPr>
                <a:t>FLOR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2612852"/>
            <a:ext cx="4642859" cy="7674148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28700" y="9258300"/>
            <a:ext cx="18100529" cy="365760"/>
            <a:chOff x="0" y="0"/>
            <a:chExt cx="24134039" cy="48768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9050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8C52FF"/>
                  </a:solidFill>
                  <a:latin typeface="Josefin Sans Regular"/>
                </a:rPr>
                <a:t>INF2BM | 2022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5400000">
              <a:off x="16229913" y="-7660285"/>
              <a:ext cx="40381" cy="15767870"/>
            </a:xfrm>
            <a:prstGeom prst="rect">
              <a:avLst/>
            </a:prstGeom>
            <a:solidFill>
              <a:srgbClr val="8C52FF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647497" y="-3397323"/>
            <a:ext cx="4907846" cy="991484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8100529" cy="365760"/>
            <a:chOff x="0" y="0"/>
            <a:chExt cx="24134039" cy="48768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F62A3C"/>
                  </a:solidFill>
                  <a:latin typeface="Josefin Sans Regular"/>
                </a:rPr>
                <a:t>BOTÂNICA GÊNOVA | 2021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5400000">
              <a:off x="16229913" y="-7660285"/>
              <a:ext cx="40381" cy="15767870"/>
            </a:xfrm>
            <a:prstGeom prst="rect">
              <a:avLst/>
            </a:prstGeom>
            <a:solidFill>
              <a:srgbClr val="F62A3C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091095">
            <a:off x="10260891" y="2366641"/>
            <a:ext cx="10821623" cy="11451453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00866" y="3108079"/>
            <a:ext cx="6985380" cy="4372354"/>
            <a:chOff x="0" y="0"/>
            <a:chExt cx="9313840" cy="582980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26986"/>
              <a:ext cx="9313840" cy="1332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15"/>
                </a:lnSpc>
              </a:pPr>
              <a:r>
                <a:rPr lang="en-US" sz="7215">
                  <a:solidFill>
                    <a:srgbClr val="F62A3C"/>
                  </a:solidFill>
                  <a:latin typeface="Tenor Sans"/>
                </a:rPr>
                <a:t>70%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020930"/>
              <a:ext cx="9186563" cy="563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6"/>
                </a:lnSpc>
              </a:pPr>
              <a:r>
                <a:rPr lang="en-US" sz="3006">
                  <a:solidFill>
                    <a:srgbClr val="FCFAF4"/>
                  </a:solidFill>
                  <a:latin typeface="Josefin Sans Regular"/>
                </a:rPr>
                <a:t>dos presentes especiais são flores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372556"/>
              <a:ext cx="9313840" cy="1332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15"/>
                </a:lnSpc>
              </a:pPr>
              <a:r>
                <a:rPr lang="en-US" sz="7215">
                  <a:solidFill>
                    <a:srgbClr val="F62A3C"/>
                  </a:solidFill>
                  <a:latin typeface="Tenor Sans"/>
                </a:rPr>
                <a:t>R$ 2 bilhões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266500"/>
              <a:ext cx="9186563" cy="563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6"/>
                </a:lnSpc>
              </a:pPr>
              <a:r>
                <a:rPr lang="en-US" sz="3006">
                  <a:solidFill>
                    <a:srgbClr val="FCFAF4"/>
                  </a:solidFill>
                  <a:latin typeface="Josefin Sans Regular"/>
                </a:rPr>
                <a:t>foram gastos em flores no ano passado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21234" y="1710629"/>
            <a:ext cx="6985380" cy="2007371"/>
            <a:chOff x="0" y="0"/>
            <a:chExt cx="9313840" cy="267649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33350"/>
              <a:ext cx="9313840" cy="1331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52"/>
                </a:lnSpc>
              </a:pPr>
              <a:r>
                <a:rPr lang="en-US" sz="7252">
                  <a:solidFill>
                    <a:srgbClr val="F62A3C"/>
                  </a:solidFill>
                  <a:latin typeface="Tenor Sans"/>
                </a:rPr>
                <a:t>+360.000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113842"/>
              <a:ext cx="9186563" cy="562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20"/>
                </a:lnSpc>
              </a:pPr>
              <a:r>
                <a:rPr lang="en-US" sz="3020">
                  <a:solidFill>
                    <a:srgbClr val="FCFAF4"/>
                  </a:solidFill>
                  <a:latin typeface="Josefin Sans Regular"/>
                </a:rPr>
                <a:t>flores catalogadas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258300"/>
            <a:ext cx="18100529" cy="365760"/>
            <a:chOff x="0" y="0"/>
            <a:chExt cx="24134039" cy="48768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8C52FF"/>
                  </a:solidFill>
                  <a:latin typeface="Josefin Sans Regular"/>
                </a:rPr>
                <a:t>BOTÂNICA GÊNOVA | 2022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5400000">
              <a:off x="16229913" y="-7660285"/>
              <a:ext cx="40381" cy="15767870"/>
            </a:xfrm>
            <a:prstGeom prst="rect">
              <a:avLst/>
            </a:prstGeom>
            <a:solidFill>
              <a:srgbClr val="8C52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765994" y="1629270"/>
            <a:ext cx="807506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8C52FF"/>
                </a:solidFill>
                <a:latin typeface="Tenor Sans Italics"/>
              </a:rPr>
              <a:t>Opções de Flores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473595" y="3545700"/>
            <a:ext cx="3778422" cy="377842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197283" y="3545700"/>
            <a:ext cx="3778422" cy="377842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035983" y="3545700"/>
            <a:ext cx="3778422" cy="3778422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40996" y="4177512"/>
            <a:ext cx="2606009" cy="251479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125739" y="4302995"/>
            <a:ext cx="2474135" cy="226383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07315" y="4248150"/>
            <a:ext cx="2435757" cy="257752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592225" y="7749388"/>
            <a:ext cx="3541163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8C52FF"/>
                </a:solidFill>
                <a:latin typeface="Josefin Sans Regular"/>
              </a:rPr>
              <a:t>Delicadas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73419" y="7749388"/>
            <a:ext cx="3541163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8C52FF"/>
                </a:solidFill>
                <a:latin typeface="Josefin Sans Regular"/>
              </a:rPr>
              <a:t>Ousadas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54612" y="7749388"/>
            <a:ext cx="3541163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8C52FF"/>
                </a:solidFill>
                <a:latin typeface="Josefin Sans Regular"/>
              </a:rPr>
              <a:t>Clássicas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1622279"/>
            <a:ext cx="365760" cy="10880579"/>
            <a:chOff x="0" y="0"/>
            <a:chExt cx="487680" cy="14507439"/>
          </a:xfrm>
        </p:grpSpPr>
        <p:sp>
          <p:nvSpPr>
            <p:cNvPr name="TextBox 3" id="3"/>
            <p:cNvSpPr txBox="true"/>
            <p:nvPr/>
          </p:nvSpPr>
          <p:spPr>
            <a:xfrm rot="-5400000">
              <a:off x="-3739220" y="10280539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F62A3C"/>
                  </a:solidFill>
                  <a:latin typeface="Josefin Sans Regular"/>
                </a:rPr>
                <a:t>INF2BM | 2022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0">
              <a:off x="203459" y="0"/>
              <a:ext cx="40381" cy="6522270"/>
            </a:xfrm>
            <a:prstGeom prst="rect">
              <a:avLst/>
            </a:prstGeom>
            <a:solidFill>
              <a:srgbClr val="F62A3C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872992" y="1679394"/>
            <a:ext cx="9794226" cy="7989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8"/>
              </a:lnSpc>
            </a:pPr>
            <a:r>
              <a:rPr lang="en-US" sz="5429">
                <a:solidFill>
                  <a:srgbClr val="FCFAF4"/>
                </a:solidFill>
                <a:latin typeface="Josefin Sans Regular"/>
              </a:rPr>
              <a:t>Flores inspiram</a:t>
            </a:r>
          </a:p>
          <a:p>
            <a:pPr algn="ctr">
              <a:lnSpc>
                <a:spcPts val="7058"/>
              </a:lnSpc>
            </a:pPr>
            <a:r>
              <a:rPr lang="en-US" sz="5429">
                <a:solidFill>
                  <a:srgbClr val="FCFAF4"/>
                </a:solidFill>
                <a:latin typeface="Josefin Sans Regular"/>
              </a:rPr>
              <a:t> poesia </a:t>
            </a:r>
          </a:p>
          <a:p>
            <a:pPr algn="ctr">
              <a:lnSpc>
                <a:spcPts val="7058"/>
              </a:lnSpc>
            </a:pPr>
            <a:r>
              <a:rPr lang="en-US" sz="5429">
                <a:solidFill>
                  <a:srgbClr val="FCFAF4"/>
                </a:solidFill>
                <a:latin typeface="Josefin Sans Regular"/>
              </a:rPr>
              <a:t>Em tudo quanto </a:t>
            </a:r>
          </a:p>
          <a:p>
            <a:pPr algn="ctr">
              <a:lnSpc>
                <a:spcPts val="7058"/>
              </a:lnSpc>
            </a:pPr>
            <a:r>
              <a:rPr lang="en-US" sz="5429">
                <a:solidFill>
                  <a:srgbClr val="FCFAF4"/>
                </a:solidFill>
                <a:latin typeface="Josefin Sans Regular"/>
              </a:rPr>
              <a:t>for:</a:t>
            </a:r>
          </a:p>
          <a:p>
            <a:pPr algn="ctr">
              <a:lnSpc>
                <a:spcPts val="7058"/>
              </a:lnSpc>
            </a:pPr>
            <a:r>
              <a:rPr lang="en-US" sz="5429">
                <a:solidFill>
                  <a:srgbClr val="FCFAF4"/>
                </a:solidFill>
                <a:latin typeface="Josefin Sans Regular"/>
              </a:rPr>
              <a:t>Das dores </a:t>
            </a:r>
          </a:p>
          <a:p>
            <a:pPr algn="ctr">
              <a:lnSpc>
                <a:spcPts val="7058"/>
              </a:lnSpc>
            </a:pPr>
            <a:r>
              <a:rPr lang="en-US" sz="5429">
                <a:solidFill>
                  <a:srgbClr val="FCFAF4"/>
                </a:solidFill>
                <a:latin typeface="Josefin Sans Regular"/>
              </a:rPr>
              <a:t>amargas da vida</a:t>
            </a:r>
          </a:p>
          <a:p>
            <a:pPr algn="ctr">
              <a:lnSpc>
                <a:spcPts val="7058"/>
              </a:lnSpc>
            </a:pPr>
            <a:r>
              <a:rPr lang="en-US" sz="5429">
                <a:solidFill>
                  <a:srgbClr val="FCFAF4"/>
                </a:solidFill>
                <a:latin typeface="Josefin Sans Regular"/>
              </a:rPr>
              <a:t>Ao doce campo do </a:t>
            </a:r>
          </a:p>
          <a:p>
            <a:pPr algn="ctr">
              <a:lnSpc>
                <a:spcPts val="7058"/>
              </a:lnSpc>
            </a:pPr>
            <a:r>
              <a:rPr lang="en-US" sz="5429">
                <a:solidFill>
                  <a:srgbClr val="FCFAF4"/>
                </a:solidFill>
                <a:latin typeface="Josefin Sans Regular"/>
              </a:rPr>
              <a:t>amor.</a:t>
            </a:r>
          </a:p>
          <a:p>
            <a:pPr algn="ctr">
              <a:lnSpc>
                <a:spcPts val="7058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246547" y="1250134"/>
            <a:ext cx="9855808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161106" y="176330"/>
            <a:ext cx="2984735" cy="129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61"/>
              </a:lnSpc>
            </a:pPr>
            <a:r>
              <a:rPr lang="en-US" sz="8047">
                <a:solidFill>
                  <a:srgbClr val="F62A3C"/>
                </a:solidFill>
                <a:latin typeface="Josefin Sans Regular"/>
              </a:rPr>
              <a:t>Flores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7969" y="9639841"/>
            <a:ext cx="1210773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>
                <a:solidFill>
                  <a:srgbClr val="FCFAF4"/>
                </a:solidFill>
                <a:latin typeface="Josefin Sans Regular"/>
              </a:rPr>
              <a:t>Autor</a:t>
            </a:r>
            <a:r>
              <a:rPr lang="en-US" sz="2800">
                <a:solidFill>
                  <a:srgbClr val="D17165"/>
                </a:solidFill>
                <a:latin typeface="Josefin Sans Regular"/>
              </a:rPr>
              <a:t>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0844" y="9685155"/>
            <a:ext cx="3347619" cy="4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906">
                <a:solidFill>
                  <a:srgbClr val="F62A3C"/>
                </a:solidFill>
                <a:latin typeface="Tenor Sans"/>
              </a:rPr>
              <a:t>Minervino Moreira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8204445" y="25155"/>
            <a:ext cx="18100529" cy="365760"/>
            <a:chOff x="0" y="0"/>
            <a:chExt cx="24134039" cy="48768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8C52FF"/>
                  </a:solidFill>
                  <a:latin typeface="Josefin Sans Regular"/>
                </a:rPr>
                <a:t>INF2BM | 2022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5400000">
              <a:off x="16229913" y="-7660285"/>
              <a:ext cx="40381" cy="15767870"/>
            </a:xfrm>
            <a:prstGeom prst="rect">
              <a:avLst/>
            </a:prstGeom>
            <a:solidFill>
              <a:srgbClr val="8C52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144000" y="4271010"/>
            <a:ext cx="7349552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8C52FF"/>
                </a:solidFill>
                <a:latin typeface="Tenor Sans"/>
              </a:rPr>
              <a:t>Agrademos </a:t>
            </a:r>
          </a:p>
          <a:p>
            <a:pPr>
              <a:lnSpc>
                <a:spcPts val="7200"/>
              </a:lnSpc>
            </a:pPr>
            <a:r>
              <a:rPr lang="en-US" sz="7200">
                <a:solidFill>
                  <a:srgbClr val="8C52FF"/>
                </a:solidFill>
                <a:latin typeface="Tenor Sans"/>
              </a:rPr>
              <a:t>pela atenção!!!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14892" y="1028700"/>
            <a:ext cx="535952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8204445" y="25155"/>
            <a:ext cx="18100529" cy="365760"/>
            <a:chOff x="0" y="0"/>
            <a:chExt cx="24134039" cy="48768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F62A3C"/>
                  </a:solidFill>
                  <a:latin typeface="Josefin Sans Regular"/>
                </a:rPr>
                <a:t>INF2BM | 2022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5400000">
              <a:off x="16229913" y="-7660285"/>
              <a:ext cx="40381" cy="15767870"/>
            </a:xfrm>
            <a:prstGeom prst="rect">
              <a:avLst/>
            </a:prstGeom>
            <a:solidFill>
              <a:srgbClr val="F62A3C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12848" y="2376215"/>
            <a:ext cx="5359527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938635" y="638087"/>
            <a:ext cx="10536602" cy="2351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60"/>
              </a:lnSpc>
            </a:pPr>
            <a:r>
              <a:rPr lang="en-US" sz="17560">
                <a:solidFill>
                  <a:srgbClr val="F62A3C"/>
                </a:solidFill>
                <a:latin typeface="Big Shoulders Display Bold"/>
              </a:rPr>
              <a:t>BIBLIOGRAFIA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245279"/>
            <a:ext cx="10516101" cy="523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13533" indent="-556767" lvl="1">
              <a:lnSpc>
                <a:spcPts val="5157"/>
              </a:lnSpc>
              <a:buFont typeface="Arial"/>
              <a:buChar char="•"/>
            </a:pPr>
            <a:r>
              <a:rPr lang="en-US" sz="5157">
                <a:solidFill>
                  <a:srgbClr val="F62A3C"/>
                </a:solidFill>
                <a:latin typeface="Big Shoulders Display Bold"/>
              </a:rPr>
              <a:t>HTTPS://BRASILESCOLA.UOL.COM.BR/BIOLOGIA/FLOR.HTM</a:t>
            </a:r>
          </a:p>
          <a:p>
            <a:pPr algn="ctr" marL="1113533" indent="-556767" lvl="1">
              <a:lnSpc>
                <a:spcPts val="5157"/>
              </a:lnSpc>
              <a:buFont typeface="Arial"/>
              <a:buChar char="•"/>
            </a:pPr>
            <a:r>
              <a:rPr lang="en-US" sz="5157">
                <a:solidFill>
                  <a:srgbClr val="F62A3C"/>
                </a:solidFill>
                <a:latin typeface="Big Shoulders Display Bold"/>
              </a:rPr>
              <a:t>HTTPS://WWW.TODAMATERIA.COM.BR/TIPOS-DE-FLORES-E-SUAS-FUNCOES/</a:t>
            </a:r>
          </a:p>
          <a:p>
            <a:pPr algn="ctr" marL="1113533" indent="-556767" lvl="1">
              <a:lnSpc>
                <a:spcPts val="5157"/>
              </a:lnSpc>
              <a:buFont typeface="Arial"/>
              <a:buChar char="•"/>
            </a:pPr>
            <a:r>
              <a:rPr lang="en-US" sz="5157">
                <a:solidFill>
                  <a:srgbClr val="F62A3C"/>
                </a:solidFill>
                <a:latin typeface="Big Shoulders Display Bold"/>
              </a:rPr>
              <a:t>HTTPS://MENSAGEM.ONLINE/360686-FLORES_FLORES_INSPIRAM_POESIA_EM_TUDO_QUANTO_FOR</a:t>
            </a:r>
          </a:p>
          <a:p>
            <a:pPr algn="ctr" marL="1113533" indent="-556767" lvl="1">
              <a:lnSpc>
                <a:spcPts val="5157"/>
              </a:lnSpc>
              <a:buFont typeface="Arial"/>
              <a:buChar char="•"/>
            </a:pPr>
            <a:r>
              <a:rPr lang="en-US" sz="5157">
                <a:solidFill>
                  <a:srgbClr val="F62A3C"/>
                </a:solidFill>
                <a:latin typeface="Big Shoulders Display Bold"/>
              </a:rPr>
              <a:t>HTTPS://ILOVEFLORES.COM/CURIOSIDADES/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1500" y="2941506"/>
            <a:ext cx="5787452" cy="4403989"/>
            <a:chOff x="0" y="0"/>
            <a:chExt cx="7716603" cy="587198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5095"/>
              <a:ext cx="7716603" cy="1323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25"/>
                </a:lnSpc>
              </a:pPr>
              <a:r>
                <a:rPr lang="en-US" sz="7125">
                  <a:solidFill>
                    <a:srgbClr val="F62A3C"/>
                  </a:solidFill>
                  <a:latin typeface="Tenor Sans"/>
                </a:rPr>
                <a:t> Sumario 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96308"/>
              <a:ext cx="7448036" cy="496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75"/>
                </a:lnSpc>
              </a:pPr>
              <a:r>
                <a:rPr lang="en-US" sz="2675">
                  <a:solidFill>
                    <a:srgbClr val="F62A3C"/>
                  </a:solidFill>
                  <a:latin typeface="Tenor Sans Italics"/>
                </a:rPr>
                <a:t>TÓPICOS A SEREM DEBATIDOS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842823"/>
              <a:ext cx="7467219" cy="3029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CFAF4"/>
                  </a:solidFill>
                  <a:latin typeface="Josefin Sans Regular"/>
                </a:rPr>
                <a:t>Introdução</a:t>
              </a:r>
            </a:p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CFAF4"/>
                  </a:solidFill>
                  <a:latin typeface="Josefin Sans Regular"/>
                </a:rPr>
                <a:t>Funções </a:t>
              </a:r>
            </a:p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CFAF4"/>
                  </a:solidFill>
                  <a:latin typeface="Josefin Sans Regular"/>
                </a:rPr>
                <a:t>Estrutura</a:t>
              </a:r>
            </a:p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CFAF4"/>
                  </a:solidFill>
                  <a:latin typeface="Josefin Sans Regular"/>
                </a:rPr>
                <a:t>Classificação</a:t>
              </a:r>
            </a:p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CFAF4"/>
                  </a:solidFill>
                  <a:latin typeface="Josefin Sans Regular"/>
                </a:rPr>
                <a:t>Conclusão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9754644" y="2095362"/>
            <a:ext cx="6142344" cy="609627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-5400000">
            <a:off x="14450123" y="6090507"/>
            <a:ext cx="5988877" cy="34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spc="240">
                <a:solidFill>
                  <a:srgbClr val="D17165"/>
                </a:solidFill>
                <a:latin typeface="Josefin Sans Regular"/>
              </a:rPr>
              <a:t>INF2BM 2022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17411894" y="-1622279"/>
            <a:ext cx="30286" cy="4891702"/>
          </a:xfrm>
          <a:prstGeom prst="rect">
            <a:avLst/>
          </a:prstGeom>
          <a:solidFill>
            <a:srgbClr val="F62A3C"/>
          </a:solid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2156" y="-1622279"/>
            <a:ext cx="365760" cy="10880579"/>
            <a:chOff x="0" y="0"/>
            <a:chExt cx="487680" cy="14507439"/>
          </a:xfrm>
        </p:grpSpPr>
        <p:sp>
          <p:nvSpPr>
            <p:cNvPr name="TextBox 3" id="3"/>
            <p:cNvSpPr txBox="true"/>
            <p:nvPr/>
          </p:nvSpPr>
          <p:spPr>
            <a:xfrm rot="-5400000">
              <a:off x="-3739220" y="10280539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8C52FF"/>
                  </a:solidFill>
                  <a:latin typeface="Josefin Sans Regular"/>
                </a:rPr>
                <a:t>INF2BM 2022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0">
              <a:off x="212984" y="0"/>
              <a:ext cx="40381" cy="6522270"/>
            </a:xfrm>
            <a:prstGeom prst="rect">
              <a:avLst/>
            </a:prstGeom>
            <a:solidFill>
              <a:srgbClr val="8C52F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93443" y="0"/>
            <a:ext cx="9528334" cy="1028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34891" y="1598501"/>
            <a:ext cx="7091702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8C52FF"/>
                </a:solidFill>
                <a:latin typeface="Tenor Sans"/>
              </a:rPr>
              <a:t>O que é flor?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44416" y="2890448"/>
            <a:ext cx="5168790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244416" y="3045388"/>
            <a:ext cx="8967175" cy="4952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4"/>
              </a:lnSpc>
            </a:pPr>
            <a:r>
              <a:rPr lang="en-US" sz="3019">
                <a:solidFill>
                  <a:srgbClr val="FCFAF4"/>
                </a:solidFill>
                <a:latin typeface="Josefin Sans Regular"/>
              </a:rPr>
              <a:t>A flor é uma estrutura exclusiva das angiospermas. Elas podem ser definidas como ramos altamente modificados que apresentam como função garantir a reprodução do vegetal. Além de produzir os gametas, as flores têm estruturas que garantem a atração de polinizadores. Pétalas coloridas e a presença de néctar, por exemplo, fazem com que determinadas espécies de animais visitem-nas e garantam a polinização cruzada.</a:t>
            </a:r>
          </a:p>
          <a:p>
            <a:pPr>
              <a:lnSpc>
                <a:spcPts val="392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2940" y="-1622279"/>
            <a:ext cx="365760" cy="10880579"/>
            <a:chOff x="0" y="0"/>
            <a:chExt cx="487680" cy="14507439"/>
          </a:xfrm>
        </p:grpSpPr>
        <p:sp>
          <p:nvSpPr>
            <p:cNvPr name="TextBox 3" id="3"/>
            <p:cNvSpPr txBox="true"/>
            <p:nvPr/>
          </p:nvSpPr>
          <p:spPr>
            <a:xfrm rot="-5400000">
              <a:off x="-3739220" y="10280539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D17165"/>
                  </a:solidFill>
                  <a:latin typeface="Josefin Sans Regular"/>
                </a:rPr>
                <a:t>BOTÂNICA GÊNOVA | 2022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0">
              <a:off x="203459" y="0"/>
              <a:ext cx="40381" cy="6522270"/>
            </a:xfrm>
            <a:prstGeom prst="rect">
              <a:avLst/>
            </a:prstGeom>
            <a:solidFill>
              <a:srgbClr val="F62A3C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84000"/>
          </a:blip>
          <a:srcRect l="0" t="0" r="0" b="0"/>
          <a:stretch>
            <a:fillRect/>
          </a:stretch>
        </p:blipFill>
        <p:spPr>
          <a:xfrm flipH="false" flipV="false" rot="0">
            <a:off x="2987408" y="413166"/>
            <a:ext cx="12313183" cy="1007602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809194" y="249789"/>
            <a:ext cx="6669611" cy="86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6300">
                <a:solidFill>
                  <a:srgbClr val="D17165"/>
                </a:solidFill>
                <a:latin typeface="Tenor Sans Bold"/>
              </a:rPr>
              <a:t>Partes das flores</a:t>
            </a:r>
            <a:r>
              <a:rPr lang="en-US" sz="6300">
                <a:solidFill>
                  <a:srgbClr val="D17165"/>
                </a:solidFill>
                <a:latin typeface="Tenor Sans"/>
              </a:rPr>
              <a:t> 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5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39901" y="2612852"/>
            <a:ext cx="4642859" cy="76741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57200" y="4902069"/>
            <a:ext cx="7108246" cy="696608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034513" y="9260516"/>
            <a:ext cx="18100529" cy="365760"/>
            <a:chOff x="0" y="0"/>
            <a:chExt cx="24134039" cy="48768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9050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8C52FF"/>
                  </a:solidFill>
                  <a:latin typeface="Josefin Sans Regular"/>
                </a:rPr>
                <a:t>INF2BM | 2022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5400000">
              <a:off x="16229913" y="-7650760"/>
              <a:ext cx="40381" cy="15767870"/>
            </a:xfrm>
            <a:prstGeom prst="rect">
              <a:avLst/>
            </a:prstGeom>
            <a:solidFill>
              <a:srgbClr val="8C52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162050"/>
            <a:ext cx="605576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8C52FF"/>
                </a:solidFill>
                <a:latin typeface="Tenor Sans"/>
              </a:rPr>
              <a:t>Partes da flor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51977"/>
            <a:ext cx="7005813" cy="1345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3"/>
              </a:lnSpc>
            </a:pPr>
            <a:r>
              <a:rPr lang="en-US" sz="3453">
                <a:solidFill>
                  <a:srgbClr val="FCFAF4"/>
                </a:solidFill>
                <a:latin typeface="Tenor Sans"/>
              </a:rPr>
              <a:t>UMA FLOR COMPLETA APRESENTA AS SEGUINTES ESTRUTURAS:</a:t>
            </a:r>
            <a:r>
              <a:rPr lang="en-US" sz="3453">
                <a:solidFill>
                  <a:srgbClr val="FCFAF4"/>
                </a:solidFill>
                <a:latin typeface="Tenor Sans"/>
              </a:rPr>
              <a:t>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724370" y="638097"/>
            <a:ext cx="8534930" cy="6450328"/>
            <a:chOff x="0" y="0"/>
            <a:chExt cx="11379906" cy="860043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6405" y="617056"/>
              <a:ext cx="469900" cy="469900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8C52FF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124005" y="-66675"/>
              <a:ext cx="9090351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8C52FF"/>
                  </a:solidFill>
                  <a:latin typeface="Josefin Sans Regular Bold"/>
                </a:rPr>
                <a:t>ESTAME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124005" y="666210"/>
              <a:ext cx="9549687" cy="110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72"/>
                </a:lnSpc>
              </a:pPr>
              <a:r>
                <a:rPr lang="en-US" sz="2594">
                  <a:solidFill>
                    <a:srgbClr val="FCFAF4"/>
                  </a:solidFill>
                  <a:latin typeface="Josefin Sans Regular"/>
                </a:rPr>
                <a:t>estrutura masculina da flor onde localizam-se o filete e a antera. 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124005" y="2309061"/>
              <a:ext cx="9090351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8C52FF"/>
                  </a:solidFill>
                  <a:latin typeface="Josefin Sans Regular Bold"/>
                </a:rPr>
                <a:t>CARPELO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070356" y="3069927"/>
              <a:ext cx="10309551" cy="103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96"/>
                </a:lnSpc>
              </a:pPr>
              <a:r>
                <a:rPr lang="en-US" sz="2381">
                  <a:solidFill>
                    <a:srgbClr val="FCFAF4"/>
                  </a:solidFill>
                  <a:latin typeface="Josefin Sans Regular"/>
                </a:rPr>
                <a:t>estrutura feminina da flor, formada pelo estigma, estilete e ovário. 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6405" y="2992792"/>
              <a:ext cx="469900" cy="469900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8C52FF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1124005" y="4652022"/>
              <a:ext cx="9090351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8C52FF"/>
                  </a:solidFill>
                  <a:latin typeface="Josefin Sans Regular Bold"/>
                </a:rPr>
                <a:t>PÉTALAS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124005" y="5384907"/>
              <a:ext cx="9905675" cy="940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31"/>
                </a:lnSpc>
              </a:pPr>
              <a:r>
                <a:rPr lang="en-US" sz="2178">
                  <a:solidFill>
                    <a:srgbClr val="FCFAF4"/>
                  </a:solidFill>
                  <a:latin typeface="Josefin Sans Regular"/>
                </a:rPr>
                <a:t>folhas modificadas e coloridas com a função de atrair os polinizadores. O conjunto de pétalas é chamado de corola. 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6405" y="5481992"/>
              <a:ext cx="469900" cy="469900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8C52FF"/>
              </a:solidFill>
            </p:spPr>
          </p:sp>
        </p:grpSp>
        <p:sp>
          <p:nvSpPr>
            <p:cNvPr name="AutoShape 21" id="21"/>
            <p:cNvSpPr/>
            <p:nvPr/>
          </p:nvSpPr>
          <p:spPr>
            <a:xfrm rot="0">
              <a:off x="222305" y="719492"/>
              <a:ext cx="38100" cy="5054600"/>
            </a:xfrm>
            <a:prstGeom prst="rect">
              <a:avLst/>
            </a:prstGeom>
            <a:solidFill>
              <a:srgbClr val="8C52FF"/>
            </a:solid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070356" y="6385408"/>
              <a:ext cx="9090351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8C52FF"/>
                  </a:solidFill>
                  <a:latin typeface="Josefin Sans Regular Bold"/>
                </a:rPr>
                <a:t>SÉPALAS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124005" y="7122008"/>
              <a:ext cx="9144000" cy="1478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62"/>
                </a:lnSpc>
              </a:pPr>
              <a:r>
                <a:rPr lang="en-US" sz="2278">
                  <a:solidFill>
                    <a:srgbClr val="FCFAF4"/>
                  </a:solidFill>
                  <a:latin typeface="Josefin Sans Regular"/>
                </a:rPr>
                <a:t> localizadas abaixo das pétalas, geralmente, de coloração verde. O conjunto de sépalas é chamado de cálice. </a:t>
              </a:r>
            </a:p>
          </p:txBody>
        </p:sp>
        <p:sp>
          <p:nvSpPr>
            <p:cNvPr name="AutoShape 24" id="24"/>
            <p:cNvSpPr/>
            <p:nvPr/>
          </p:nvSpPr>
          <p:spPr>
            <a:xfrm rot="0">
              <a:off x="209495" y="3774276"/>
              <a:ext cx="50910" cy="4329889"/>
            </a:xfrm>
            <a:prstGeom prst="rect">
              <a:avLst/>
            </a:prstGeom>
            <a:solidFill>
              <a:srgbClr val="8C52FF"/>
            </a:solidFill>
          </p:spPr>
        </p:sp>
        <p:grpSp>
          <p:nvGrpSpPr>
            <p:cNvPr name="Group 25" id="25"/>
            <p:cNvGrpSpPr/>
            <p:nvPr/>
          </p:nvGrpSpPr>
          <p:grpSpPr>
            <a:xfrm rot="0">
              <a:off x="0" y="7693578"/>
              <a:ext cx="469900" cy="469900"/>
              <a:chOff x="0" y="0"/>
              <a:chExt cx="6350000" cy="6350000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8C52FF"/>
              </a:solidFill>
            </p:spPr>
          </p:sp>
        </p:grpSp>
      </p:grpSp>
      <p:sp>
        <p:nvSpPr>
          <p:cNvPr name="TextBox 27" id="27"/>
          <p:cNvSpPr txBox="true"/>
          <p:nvPr/>
        </p:nvSpPr>
        <p:spPr>
          <a:xfrm rot="0">
            <a:off x="11099618" y="7575617"/>
            <a:ext cx="7078779" cy="1254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78"/>
              </a:lnSpc>
            </a:pPr>
            <a:r>
              <a:rPr lang="en-US" sz="3278">
                <a:solidFill>
                  <a:srgbClr val="8C52FF"/>
                </a:solidFill>
                <a:latin typeface="Tenor Sans Italics"/>
              </a:rPr>
              <a:t>Toda essa estrutura é sustentada pelo </a:t>
            </a:r>
            <a:r>
              <a:rPr lang="en-US" sz="3278">
                <a:solidFill>
                  <a:srgbClr val="8C52FF"/>
                </a:solidFill>
                <a:latin typeface="Tenor Sans Bold Italics"/>
              </a:rPr>
              <a:t>pedúnculo</a:t>
            </a:r>
            <a:r>
              <a:rPr lang="en-US" sz="3278">
                <a:solidFill>
                  <a:srgbClr val="8C52FF"/>
                </a:solidFill>
                <a:latin typeface="Tenor Sans Italics"/>
              </a:rPr>
              <a:t>, haste responsável por ligar a flor à planta.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796915">
            <a:off x="-958027" y="-851553"/>
            <a:ext cx="4283461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8000"/>
          </a:blip>
          <a:srcRect l="0" t="0" r="0" b="0"/>
          <a:stretch>
            <a:fillRect/>
          </a:stretch>
        </p:blipFill>
        <p:spPr>
          <a:xfrm flipH="false" flipV="false" rot="0">
            <a:off x="2216071" y="521733"/>
            <a:ext cx="13206985" cy="898458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00811" y="366300"/>
            <a:ext cx="5064200" cy="102307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123045"/>
            <a:ext cx="2692566" cy="34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72"/>
              </a:lnSpc>
            </a:pPr>
            <a:r>
              <a:rPr lang="en-US" sz="2572" spc="257">
                <a:solidFill>
                  <a:srgbClr val="F62A3C"/>
                </a:solidFill>
                <a:latin typeface="Josefin Sans Regular"/>
              </a:rPr>
              <a:t>INF2BM| 2022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-5454641"/>
            <a:ext cx="15850332" cy="942374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649885" y="156210"/>
            <a:ext cx="4607963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8C52FF"/>
                </a:solidFill>
                <a:latin typeface="Tenor Sans"/>
              </a:rPr>
              <a:t>Gineceu e Androceu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82556" y="2434265"/>
            <a:ext cx="10142620" cy="592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020">
                <a:solidFill>
                  <a:srgbClr val="FCFAF4"/>
                </a:solidFill>
                <a:latin typeface="Josefin Sans Regular"/>
              </a:rPr>
              <a:t>De acordo com a estrutura da flor, ela pode ser feminina ou masculina. Essa definição depende da presença do gineceu e do androceu.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1022" y="9432354"/>
            <a:ext cx="5988877" cy="34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spc="240">
                <a:solidFill>
                  <a:srgbClr val="8C52FF"/>
                </a:solidFill>
                <a:latin typeface="Josefin Sans Regular"/>
              </a:rPr>
              <a:t>INF2BM | 2022</a:t>
            </a:r>
          </a:p>
        </p:txBody>
      </p:sp>
      <p:sp>
        <p:nvSpPr>
          <p:cNvPr name="AutoShape 6" id="6"/>
          <p:cNvSpPr/>
          <p:nvPr/>
        </p:nvSpPr>
        <p:spPr>
          <a:xfrm rot="5400000">
            <a:off x="12052822" y="3668089"/>
            <a:ext cx="30286" cy="11825902"/>
          </a:xfrm>
          <a:prstGeom prst="rect">
            <a:avLst/>
          </a:prstGeom>
          <a:solidFill>
            <a:srgbClr val="8C52FF"/>
          </a:solid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8092434" y="660229"/>
            <a:ext cx="15850332" cy="942374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89298" y="834509"/>
            <a:ext cx="460796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F62A3C"/>
                </a:solidFill>
                <a:latin typeface="Tenor Sans"/>
              </a:rPr>
              <a:t>Gineceu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9298" y="1987631"/>
            <a:ext cx="12561389" cy="6264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1"/>
              </a:lnSpc>
            </a:pPr>
            <a:r>
              <a:rPr lang="en-US" sz="3193">
                <a:solidFill>
                  <a:srgbClr val="FCFAF4"/>
                </a:solidFill>
                <a:latin typeface="Josefin Sans Regular"/>
              </a:rPr>
              <a:t>O conjunto de carpelos é denominado de gineceu, a parte feminina da flor. </a:t>
            </a:r>
          </a:p>
          <a:p>
            <a:pPr>
              <a:lnSpc>
                <a:spcPts val="4151"/>
              </a:lnSpc>
            </a:pPr>
            <a:r>
              <a:rPr lang="en-US" sz="3193">
                <a:solidFill>
                  <a:srgbClr val="FCFAF4"/>
                </a:solidFill>
                <a:latin typeface="Josefin Sans Regular"/>
              </a:rPr>
              <a:t>O gineceu é formado por carpelos, pistilo, estigma, estilete e ovário. Dentro do ovário estão os gametas femininos da planta. </a:t>
            </a:r>
          </a:p>
          <a:p>
            <a:pPr>
              <a:lnSpc>
                <a:spcPts val="4151"/>
              </a:lnSpc>
            </a:pPr>
            <a:r>
              <a:rPr lang="en-US" sz="3193">
                <a:solidFill>
                  <a:srgbClr val="FCFAF4"/>
                </a:solidFill>
                <a:latin typeface="Josefin Sans Regular"/>
              </a:rPr>
              <a:t>O estigma é a porção que recebe o grão de pólen e através do estilete liga-se ao ovário. Já o ovário é a parte que vai se transformar em fruto. </a:t>
            </a:r>
          </a:p>
          <a:p>
            <a:pPr>
              <a:lnSpc>
                <a:spcPts val="4151"/>
              </a:lnSpc>
            </a:pPr>
            <a:r>
              <a:rPr lang="en-US" sz="3193">
                <a:solidFill>
                  <a:srgbClr val="FCFAF4"/>
                </a:solidFill>
                <a:latin typeface="Josefin Sans Regular"/>
              </a:rPr>
              <a:t>O fruto é resultado do desenvolvimento do ovário, enquanto a semente representa o desenvolvimento do óvulo depois da fecundação. </a:t>
            </a:r>
          </a:p>
          <a:p>
            <a:pPr>
              <a:lnSpc>
                <a:spcPts val="4151"/>
              </a:lnSpc>
            </a:pPr>
            <a:r>
              <a:rPr lang="en-US" sz="3193">
                <a:solidFill>
                  <a:srgbClr val="FCFAF4"/>
                </a:solidFill>
                <a:latin typeface="Josefin Sans Regular"/>
              </a:rPr>
              <a:t> </a:t>
            </a:r>
          </a:p>
          <a:p>
            <a:pPr>
              <a:lnSpc>
                <a:spcPts val="4151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9258300"/>
            <a:ext cx="18100529" cy="365760"/>
            <a:chOff x="0" y="0"/>
            <a:chExt cx="24134039" cy="48768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050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F62A3C"/>
                  </a:solidFill>
                  <a:latin typeface="Josefin Sans Regular"/>
                </a:rPr>
                <a:t>INF2BM| 2022</a:t>
              </a:r>
            </a:p>
          </p:txBody>
        </p:sp>
        <p:sp>
          <p:nvSpPr>
            <p:cNvPr name="AutoShape 7" id="7"/>
            <p:cNvSpPr/>
            <p:nvPr/>
          </p:nvSpPr>
          <p:spPr>
            <a:xfrm rot="5400000">
              <a:off x="16229913" y="-7660285"/>
              <a:ext cx="40381" cy="15767870"/>
            </a:xfrm>
            <a:prstGeom prst="rect">
              <a:avLst/>
            </a:prstGeom>
            <a:solidFill>
              <a:srgbClr val="F62A3C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8092434" y="660229"/>
            <a:ext cx="15850332" cy="942374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89298" y="834509"/>
            <a:ext cx="460796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8C52FF"/>
                </a:solidFill>
                <a:latin typeface="Tenor Sans"/>
              </a:rPr>
              <a:t>Androceu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9298" y="1852358"/>
            <a:ext cx="11570506" cy="578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15"/>
              </a:lnSpc>
            </a:pPr>
            <a:r>
              <a:rPr lang="en-US" sz="3934">
                <a:solidFill>
                  <a:srgbClr val="FCFAF4"/>
                </a:solidFill>
                <a:latin typeface="Josefin Sans Regular"/>
              </a:rPr>
              <a:t>O conjunto de estames é denominado de androceu, a parte masculina da flor. O androceu é formado pelos estames, antera e filete. </a:t>
            </a:r>
          </a:p>
          <a:p>
            <a:pPr>
              <a:lnSpc>
                <a:spcPts val="5115"/>
              </a:lnSpc>
            </a:pPr>
            <a:r>
              <a:rPr lang="en-US" sz="3934">
                <a:solidFill>
                  <a:srgbClr val="FCFAF4"/>
                </a:solidFill>
                <a:latin typeface="Josefin Sans Regular"/>
              </a:rPr>
              <a:t>Os estames são formados pela antera e filete. O filete corresponde a uma haste longa e fina, onde em sua extremidade encontra-se a antera, responsável pela produção do pólen. </a:t>
            </a:r>
          </a:p>
          <a:p>
            <a:pPr>
              <a:lnSpc>
                <a:spcPts val="5115"/>
              </a:lnSpc>
            </a:pPr>
          </a:p>
          <a:p>
            <a:pPr>
              <a:lnSpc>
                <a:spcPts val="5115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9258300"/>
            <a:ext cx="18100529" cy="365760"/>
            <a:chOff x="0" y="0"/>
            <a:chExt cx="24134039" cy="48768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050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8C52FF"/>
                  </a:solidFill>
                  <a:latin typeface="Josefin Sans Regular"/>
                </a:rPr>
                <a:t>INF2BM| 2020</a:t>
              </a:r>
            </a:p>
          </p:txBody>
        </p:sp>
        <p:sp>
          <p:nvSpPr>
            <p:cNvPr name="AutoShape 7" id="7"/>
            <p:cNvSpPr/>
            <p:nvPr/>
          </p:nvSpPr>
          <p:spPr>
            <a:xfrm rot="5400000">
              <a:off x="16229913" y="-7660285"/>
              <a:ext cx="40381" cy="15767870"/>
            </a:xfrm>
            <a:prstGeom prst="rect">
              <a:avLst/>
            </a:prstGeom>
            <a:solidFill>
              <a:srgbClr val="8C52FF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DAFIFn2MJgs</dc:identifier>
  <dcterms:modified xsi:type="dcterms:W3CDTF">2011-08-01T06:04:30Z</dcterms:modified>
  <cp:revision>1</cp:revision>
  <dc:title>Apresentação de Quiz de Matemática Desenhado à Mão em Roxo Verde Cor-de-rosa e Vermelho</dc:title>
</cp:coreProperties>
</file>